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</p:sldIdLst>
  <p:sldSz cx="9753600" cy="73152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Libre Franklin Bold" panose="020B0604020202020204" charset="0"/>
      <p:regular r:id="rId12"/>
    </p:embeddedFont>
    <p:embeddedFont>
      <p:font typeface="Libre Franklin Light" pitchFamily="2" charset="0"/>
      <p:regular r:id="rId13"/>
      <p:italic r:id="rId14"/>
    </p:embeddedFont>
    <p:embeddedFont>
      <p:font typeface="Mystical Woods Rough Script" panose="020005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1598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25600" y="0"/>
            <a:ext cx="13004800" cy="762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349263" y="4819195"/>
            <a:ext cx="873120" cy="8272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314306">
            <a:off x="-1069317" y="-2411702"/>
            <a:ext cx="5163671" cy="49377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979020" y="3739086"/>
            <a:ext cx="2123535" cy="203063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98501" y="2190054"/>
            <a:ext cx="5670527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>
                <a:solidFill>
                  <a:srgbClr val="FFFFFF"/>
                </a:solidFill>
                <a:latin typeface="Libre Franklin Bold"/>
              </a:rPr>
              <a:t>FINAL PROJECT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31520" y="731520"/>
            <a:ext cx="2264056" cy="223583"/>
            <a:chOff x="0" y="0"/>
            <a:chExt cx="3018742" cy="298111"/>
          </a:xfrm>
        </p:grpSpPr>
        <p:sp>
          <p:nvSpPr>
            <p:cNvPr id="9" name="AutoShape 9"/>
            <p:cNvSpPr/>
            <p:nvPr/>
          </p:nvSpPr>
          <p:spPr>
            <a:xfrm rot="-5400000">
              <a:off x="2017627" y="-836134"/>
              <a:ext cx="31852" cy="1970378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866508" cy="307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800"/>
                </a:lnSpc>
              </a:pPr>
              <a:r>
                <a:rPr lang="en-US" sz="1500">
                  <a:solidFill>
                    <a:srgbClr val="FFFFFF"/>
                  </a:solidFill>
                  <a:latin typeface="Libre Franklin Bold"/>
                </a:rPr>
                <a:t>01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0336776">
            <a:off x="3714864" y="6019794"/>
            <a:ext cx="4404290" cy="39198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28600" y="-152400"/>
            <a:ext cx="13004800" cy="755408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238748" y="-1202283"/>
            <a:ext cx="3342966" cy="29752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528809" y="2852493"/>
            <a:ext cx="5704691" cy="660456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309401">
            <a:off x="7437022" y="3769052"/>
            <a:ext cx="1114839" cy="1290697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731520" y="731520"/>
            <a:ext cx="2264056" cy="223583"/>
            <a:chOff x="0" y="0"/>
            <a:chExt cx="3018742" cy="298111"/>
          </a:xfrm>
        </p:grpSpPr>
        <p:sp>
          <p:nvSpPr>
            <p:cNvPr id="11" name="AutoShape 11"/>
            <p:cNvSpPr/>
            <p:nvPr/>
          </p:nvSpPr>
          <p:spPr>
            <a:xfrm rot="-5400000">
              <a:off x="2017627" y="-836134"/>
              <a:ext cx="31852" cy="1970378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866508" cy="307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800"/>
                </a:lnSpc>
              </a:pPr>
              <a:r>
                <a:rPr lang="en-US" sz="1500">
                  <a:solidFill>
                    <a:srgbClr val="FFFFFF"/>
                  </a:solidFill>
                  <a:latin typeface="Libre Franklin Bold"/>
                </a:rPr>
                <a:t>02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BB68557-FC8A-4E88-BBC0-47EEE8BD9A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521" y="1926160"/>
            <a:ext cx="4381968" cy="322163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D4936E1-2340-43F6-BC2E-53A53B99E22C}"/>
              </a:ext>
            </a:extLst>
          </p:cNvPr>
          <p:cNvGrpSpPr/>
          <p:nvPr/>
        </p:nvGrpSpPr>
        <p:grpSpPr>
          <a:xfrm>
            <a:off x="731520" y="6271985"/>
            <a:ext cx="3767904" cy="947964"/>
            <a:chOff x="-914400" y="6032364"/>
            <a:chExt cx="3767904" cy="947964"/>
          </a:xfrm>
        </p:grpSpPr>
        <p:sp>
          <p:nvSpPr>
            <p:cNvPr id="6" name="TextBox 6"/>
            <p:cNvSpPr txBox="1"/>
            <p:nvPr/>
          </p:nvSpPr>
          <p:spPr>
            <a:xfrm>
              <a:off x="-914400" y="6032364"/>
              <a:ext cx="3695157" cy="9029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9000" dirty="0">
                  <a:solidFill>
                    <a:schemeClr val="bg1"/>
                  </a:solidFill>
                  <a:latin typeface="Mystical Woods Rough Script" panose="02000500000000000000" pitchFamily="2" charset="0"/>
                  <a:cs typeface="Aharoni" panose="020B0604020202020204" pitchFamily="2" charset="-79"/>
                </a:rPr>
                <a:t>Tastea</a:t>
              </a:r>
              <a:endParaRPr lang="en-US" sz="9000" dirty="0">
                <a:solidFill>
                  <a:srgbClr val="FFFFFF"/>
                </a:solidFill>
                <a:latin typeface="Mystical Woods Rough Script" panose="02000500000000000000" pitchFamily="2" charset="0"/>
                <a:cs typeface="Aharoni" panose="020B0604020202020204" pitchFamily="2" charset="-79"/>
              </a:endParaRPr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CC95E575-0A4F-4FC4-B8E0-BB206F9577D9}"/>
                </a:ext>
              </a:extLst>
            </p:cNvPr>
            <p:cNvSpPr txBox="1"/>
            <p:nvPr/>
          </p:nvSpPr>
          <p:spPr>
            <a:xfrm>
              <a:off x="-841653" y="6077389"/>
              <a:ext cx="3695157" cy="9029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9000" dirty="0">
                  <a:solidFill>
                    <a:schemeClr val="accent4">
                      <a:lumMod val="50000"/>
                    </a:schemeClr>
                  </a:solidFill>
                  <a:latin typeface="Mystical Woods Rough Script" panose="02000500000000000000" pitchFamily="2" charset="0"/>
                  <a:cs typeface="Aharoni" panose="020B0604020202020204" pitchFamily="2" charset="-79"/>
                </a:rPr>
                <a:t>Tastea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447800" y="0"/>
            <a:ext cx="13004800" cy="7315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10200" y="430320"/>
            <a:ext cx="3449793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5000" dirty="0">
                <a:solidFill>
                  <a:srgbClr val="FFFFFF"/>
                </a:solidFill>
                <a:latin typeface="Libre Franklin Bold"/>
              </a:rPr>
              <a:t>Tastea Overview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314306">
            <a:off x="2165760" y="4022518"/>
            <a:ext cx="6274472" cy="599996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31520" y="1801531"/>
            <a:ext cx="1472915" cy="227917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819400" y="2590800"/>
            <a:ext cx="594360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099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FFFFFF"/>
                </a:solidFill>
                <a:latin typeface="Libre Franklin Light"/>
              </a:rPr>
              <a:t>In 2021, the Philippines ranked </a:t>
            </a:r>
            <a:r>
              <a:rPr lang="en-US" sz="3600" b="1" u="none" dirty="0">
                <a:solidFill>
                  <a:schemeClr val="accent6">
                    <a:lumMod val="75000"/>
                  </a:schemeClr>
                </a:solidFill>
                <a:latin typeface="Libre Franklin Light"/>
              </a:rPr>
              <a:t>second</a:t>
            </a:r>
            <a:r>
              <a:rPr lang="en-US" sz="2000" u="none" dirty="0">
                <a:solidFill>
                  <a:srgbClr val="FFFFFF"/>
                </a:solidFill>
                <a:latin typeface="Libre Franklin Light"/>
              </a:rPr>
              <a:t> among the countries with the greatest number of bubble tea drinkers in Southeast Asia. A food delivery survey found out that Filipinos consume an </a:t>
            </a:r>
            <a:r>
              <a:rPr lang="en-US" sz="2000" b="1" u="none" dirty="0">
                <a:solidFill>
                  <a:schemeClr val="accent6">
                    <a:lumMod val="75000"/>
                  </a:schemeClr>
                </a:solidFill>
                <a:latin typeface="Libre Franklin Light"/>
              </a:rPr>
              <a:t>average of five cups of milk tea </a:t>
            </a:r>
            <a:r>
              <a:rPr lang="en-US" sz="2000" u="none" dirty="0">
                <a:solidFill>
                  <a:srgbClr val="FFFFFF"/>
                </a:solidFill>
                <a:latin typeface="Libre Franklin Light"/>
              </a:rPr>
              <a:t>in a month.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31520" y="731520"/>
            <a:ext cx="2264056" cy="223583"/>
            <a:chOff x="0" y="0"/>
            <a:chExt cx="3018742" cy="298111"/>
          </a:xfrm>
        </p:grpSpPr>
        <p:sp>
          <p:nvSpPr>
            <p:cNvPr id="16" name="AutoShape 16"/>
            <p:cNvSpPr/>
            <p:nvPr/>
          </p:nvSpPr>
          <p:spPr>
            <a:xfrm rot="-5400000">
              <a:off x="2017627" y="-836134"/>
              <a:ext cx="31852" cy="1970378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866508" cy="307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800"/>
                </a:lnSpc>
              </a:pPr>
              <a:r>
                <a:rPr lang="en-US" sz="1500">
                  <a:solidFill>
                    <a:srgbClr val="FFFFFF"/>
                  </a:solidFill>
                  <a:latin typeface="Libre Franklin 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25600" y="0"/>
            <a:ext cx="13004800" cy="731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525034">
            <a:off x="-1771391" y="4703698"/>
            <a:ext cx="2511833" cy="300368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76400" y="5408166"/>
            <a:ext cx="7108331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5000" dirty="0">
                <a:solidFill>
                  <a:srgbClr val="FFFFFF"/>
                </a:solidFill>
                <a:latin typeface="Libre Franklin Bold"/>
              </a:rPr>
              <a:t>Reasons to use the Application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190783" y="-369895"/>
            <a:ext cx="5125635" cy="490138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998204" y="6785542"/>
            <a:ext cx="814379" cy="771624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731520" y="731520"/>
            <a:ext cx="2264056" cy="223583"/>
            <a:chOff x="0" y="0"/>
            <a:chExt cx="3018742" cy="298111"/>
          </a:xfrm>
        </p:grpSpPr>
        <p:sp>
          <p:nvSpPr>
            <p:cNvPr id="17" name="AutoShape 17"/>
            <p:cNvSpPr/>
            <p:nvPr/>
          </p:nvSpPr>
          <p:spPr>
            <a:xfrm rot="-5400000">
              <a:off x="2017627" y="-836134"/>
              <a:ext cx="31852" cy="1970378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866508" cy="307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800"/>
                </a:lnSpc>
              </a:pPr>
              <a:r>
                <a:rPr lang="en-US" sz="1500">
                  <a:solidFill>
                    <a:srgbClr val="FFFFFF"/>
                  </a:solidFill>
                  <a:latin typeface="Libre Franklin Bold"/>
                </a:rPr>
                <a:t>04</a:t>
              </a:r>
            </a:p>
          </p:txBody>
        </p:sp>
      </p:grpSp>
      <p:sp>
        <p:nvSpPr>
          <p:cNvPr id="21" name="TextBox 14">
            <a:extLst>
              <a:ext uri="{FF2B5EF4-FFF2-40B4-BE49-F238E27FC236}">
                <a16:creationId xmlns:a16="http://schemas.microsoft.com/office/drawing/2014/main" id="{CA94448D-37E9-4B14-92AD-0B3465A3C431}"/>
              </a:ext>
            </a:extLst>
          </p:cNvPr>
          <p:cNvSpPr txBox="1"/>
          <p:nvPr/>
        </p:nvSpPr>
        <p:spPr>
          <a:xfrm>
            <a:off x="731520" y="1411076"/>
            <a:ext cx="5943600" cy="3200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u="none" dirty="0">
                <a:solidFill>
                  <a:srgbClr val="FFFFFF"/>
                </a:solidFill>
                <a:latin typeface="Libre Franklin Light"/>
              </a:rPr>
              <a:t>When the </a:t>
            </a:r>
            <a:r>
              <a:rPr lang="en-US" sz="2000" b="1" u="none" dirty="0">
                <a:solidFill>
                  <a:schemeClr val="accent6">
                    <a:lumMod val="75000"/>
                  </a:schemeClr>
                </a:solidFill>
                <a:latin typeface="Libre Franklin Light"/>
              </a:rPr>
              <a:t>quarantine</a:t>
            </a:r>
            <a:r>
              <a:rPr lang="en-US" sz="2000" u="none" dirty="0">
                <a:solidFill>
                  <a:srgbClr val="FFFFFF"/>
                </a:solidFill>
                <a:latin typeface="Libre Franklin Light"/>
              </a:rPr>
              <a:t> was put into effect in the community to slow down the spread of the virus. Many food establishments have reopened and have restarted operations, yet many of them only offer </a:t>
            </a:r>
            <a:r>
              <a:rPr lang="en-US" sz="2000" b="1" u="none" dirty="0">
                <a:solidFill>
                  <a:schemeClr val="accent6">
                    <a:lumMod val="75000"/>
                  </a:schemeClr>
                </a:solidFill>
                <a:latin typeface="Libre Franklin Light"/>
              </a:rPr>
              <a:t>delivery, take-out, and pick-up services</a:t>
            </a:r>
            <a:r>
              <a:rPr lang="en-US" sz="2000" u="none" dirty="0">
                <a:solidFill>
                  <a:srgbClr val="FFFFFF"/>
                </a:solidFill>
                <a:latin typeface="Libre Franklin Light"/>
              </a:rPr>
              <a:t>. Today, more than ever, delivery app aggregators (GrabFood, FoodPanda, etc.) and fast-food apps come in handy. Others choose to order food online for </a:t>
            </a:r>
            <a:r>
              <a:rPr lang="en-US" sz="2800" b="1" u="none" dirty="0">
                <a:solidFill>
                  <a:schemeClr val="accent6">
                    <a:lumMod val="75000"/>
                  </a:schemeClr>
                </a:solidFill>
                <a:latin typeface="Libre Franklin Light"/>
              </a:rPr>
              <a:t>convenience</a:t>
            </a:r>
            <a:r>
              <a:rPr lang="en-US" sz="2000" u="none" dirty="0">
                <a:solidFill>
                  <a:srgbClr val="FFFFFF"/>
                </a:solidFill>
                <a:latin typeface="Libre Franklin Light"/>
              </a:rPr>
              <a:t>, while some even do their grocery shopping online.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25600" y="0"/>
            <a:ext cx="13004800" cy="73152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5209905" y="731520"/>
            <a:ext cx="2957620" cy="5852160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20351" t="12070" r="-120351" b="1207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A003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066800" y="2767304"/>
            <a:ext cx="3607888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FFFFFF"/>
                </a:solidFill>
                <a:latin typeface="Libre Franklin Bold"/>
              </a:rPr>
              <a:t>Application Features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31520" y="731520"/>
            <a:ext cx="2264056" cy="223583"/>
            <a:chOff x="0" y="0"/>
            <a:chExt cx="3018742" cy="298111"/>
          </a:xfrm>
        </p:grpSpPr>
        <p:sp>
          <p:nvSpPr>
            <p:cNvPr id="16" name="AutoShape 16"/>
            <p:cNvSpPr/>
            <p:nvPr/>
          </p:nvSpPr>
          <p:spPr>
            <a:xfrm rot="-5400000">
              <a:off x="2017627" y="-836134"/>
              <a:ext cx="31852" cy="1970378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866508" cy="307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800"/>
                </a:lnSpc>
              </a:pPr>
              <a:r>
                <a:rPr lang="en-US" sz="1500">
                  <a:solidFill>
                    <a:srgbClr val="FFFFFF"/>
                  </a:solidFill>
                  <a:latin typeface="Libre Franklin Bold"/>
                </a:rPr>
                <a:t>05</a:t>
              </a:r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D0954241-25A3-4B21-90AD-796D96BBD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560" y="760193"/>
            <a:ext cx="2641218" cy="569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25600" y="0"/>
            <a:ext cx="13004800" cy="731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968653" y="5617079"/>
            <a:ext cx="3816292" cy="735958"/>
            <a:chOff x="0" y="-28575"/>
            <a:chExt cx="3167566" cy="981277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3167566" cy="378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9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FFFFFF"/>
                  </a:solidFill>
                  <a:latin typeface="Libre Franklin Bold"/>
                </a:rPr>
                <a:t>GEROME KENNETH BATAYOLA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23698"/>
              <a:ext cx="3167566" cy="3290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1499" dirty="0">
                  <a:solidFill>
                    <a:srgbClr val="FFFFFF"/>
                  </a:solidFill>
                  <a:latin typeface="Libre Franklin Light"/>
                </a:rPr>
                <a:t>LEAD MOBILE DEVELOPER &amp; DESIGNER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457424">
            <a:off x="3453605" y="-1679674"/>
            <a:ext cx="4837940" cy="4305767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731520" y="731520"/>
            <a:ext cx="2264056" cy="223583"/>
            <a:chOff x="0" y="0"/>
            <a:chExt cx="3018742" cy="298111"/>
          </a:xfrm>
        </p:grpSpPr>
        <p:sp>
          <p:nvSpPr>
            <p:cNvPr id="22" name="AutoShape 22"/>
            <p:cNvSpPr/>
            <p:nvPr/>
          </p:nvSpPr>
          <p:spPr>
            <a:xfrm rot="-5400000">
              <a:off x="2017627" y="-836134"/>
              <a:ext cx="31852" cy="1970378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866508" cy="307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800"/>
                </a:lnSpc>
              </a:pPr>
              <a:r>
                <a:rPr lang="en-US" sz="1500" dirty="0">
                  <a:solidFill>
                    <a:srgbClr val="FFFFFF"/>
                  </a:solidFill>
                  <a:latin typeface="Libre Franklin Bold"/>
                </a:rPr>
                <a:t>06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59FD805-F018-45DD-BE85-F25EA7F01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412" y="1686398"/>
            <a:ext cx="3718775" cy="35310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154</Words>
  <Application>Microsoft Office PowerPoint</Application>
  <PresentationFormat>Custom</PresentationFormat>
  <Paragraphs>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Mystical Woods Rough Script</vt:lpstr>
      <vt:lpstr>Arial</vt:lpstr>
      <vt:lpstr>Libre Franklin Bold</vt:lpstr>
      <vt:lpstr>Calibri</vt:lpstr>
      <vt:lpstr>Libre Franklin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White Modern Advertising Presentation</dc:title>
  <dc:creator>Gerome Kenneth Batayola</dc:creator>
  <cp:lastModifiedBy>Sofia Louise McCarthy</cp:lastModifiedBy>
  <cp:revision>3</cp:revision>
  <dcterms:created xsi:type="dcterms:W3CDTF">2006-08-16T00:00:00Z</dcterms:created>
  <dcterms:modified xsi:type="dcterms:W3CDTF">2022-03-11T12:26:06Z</dcterms:modified>
  <dc:identifier>DAE6q8uld8c</dc:identifier>
</cp:coreProperties>
</file>